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10287000" cx="18288000"/>
  <p:notesSz cx="6858000" cy="9144000"/>
  <p:embeddedFontLst>
    <p:embeddedFont>
      <p:font typeface="DM Sans"/>
      <p:bold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17" roundtripDataSignature="AMtx7mhucGlZ9B6Aoo0mB93j9YcfFC1z5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DMSans-bold.fntdata"/><Relationship Id="rId14" Type="http://schemas.openxmlformats.org/officeDocument/2006/relationships/slide" Target="slides/slide9.xml"/><Relationship Id="rId17" Type="http://customschemas.google.com/relationships/presentationmetadata" Target="metadata"/><Relationship Id="rId16" Type="http://schemas.openxmlformats.org/officeDocument/2006/relationships/font" Target="fonts/DM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5.png>
</file>

<file path=ppt/media/image16.png>
</file>

<file path=ppt/media/image18.png>
</file>

<file path=ppt/media/image19.png>
</file>

<file path=ppt/media/image2.png>
</file>

<file path=ppt/media/image20.png>
</file>

<file path=ppt/media/image21.png>
</file>

<file path=ppt/media/image23.png>
</file>

<file path=ppt/media/image3.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9"/>
          <p:cNvSpPr/>
          <p:nvPr>
            <p:ph idx="2" type="pic"/>
          </p:nvPr>
        </p:nvSpPr>
        <p:spPr>
          <a:xfrm>
            <a:off x="1792288" y="612775"/>
            <a:ext cx="5486400" cy="4114800"/>
          </a:xfrm>
          <a:prstGeom prst="rect">
            <a:avLst/>
          </a:prstGeom>
          <a:noFill/>
          <a:ln>
            <a:noFill/>
          </a:ln>
        </p:spPr>
      </p:sp>
      <p:sp>
        <p:nvSpPr>
          <p:cNvPr id="64" name="Google Shape;64;p1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3.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7.png"/><Relationship Id="rId5" Type="http://schemas.openxmlformats.org/officeDocument/2006/relationships/image" Target="../media/image16.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13.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6.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6.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3.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16.png"/><Relationship Id="rId7"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mt="49000"/>
          </a:blip>
          <a:srcRect b="0" l="0" r="0" t="0"/>
          <a:stretch/>
        </p:blipFill>
        <p:spPr>
          <a:xfrm>
            <a:off x="-10999024" y="808389"/>
            <a:ext cx="23814130" cy="17579158"/>
          </a:xfrm>
          <a:prstGeom prst="rect">
            <a:avLst/>
          </a:prstGeom>
          <a:noFill/>
          <a:ln>
            <a:noFill/>
          </a:ln>
        </p:spPr>
      </p:pic>
      <p:sp>
        <p:nvSpPr>
          <p:cNvPr id="85" name="Google Shape;85;p1"/>
          <p:cNvSpPr txBox="1"/>
          <p:nvPr/>
        </p:nvSpPr>
        <p:spPr>
          <a:xfrm>
            <a:off x="748679" y="2900683"/>
            <a:ext cx="10565717" cy="447611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7355" u="none" cap="none" strike="noStrike">
                <a:solidFill>
                  <a:srgbClr val="1B2129"/>
                </a:solidFill>
                <a:latin typeface="DM Sans"/>
                <a:ea typeface="DM Sans"/>
                <a:cs typeface="DM Sans"/>
                <a:sym typeface="DM Sans"/>
              </a:rPr>
              <a:t>Analiza defectelor privind gestiunea corecta a elementelor produsului program</a:t>
            </a:r>
            <a:endParaRPr/>
          </a:p>
        </p:txBody>
      </p:sp>
      <p:pic>
        <p:nvPicPr>
          <p:cNvPr id="86" name="Google Shape;86;p1"/>
          <p:cNvPicPr preferRelativeResize="0"/>
          <p:nvPr/>
        </p:nvPicPr>
        <p:blipFill rotWithShape="1">
          <a:blip r:embed="rId4">
            <a:alphaModFix/>
          </a:blip>
          <a:srcRect b="0" l="0" r="0" t="0"/>
          <a:stretch/>
        </p:blipFill>
        <p:spPr>
          <a:xfrm>
            <a:off x="11525801" y="1680450"/>
            <a:ext cx="6762206" cy="6288853"/>
          </a:xfrm>
          <a:prstGeom prst="rect">
            <a:avLst/>
          </a:prstGeom>
          <a:noFill/>
          <a:ln>
            <a:noFill/>
          </a:ln>
        </p:spPr>
      </p:pic>
      <p:sp>
        <p:nvSpPr>
          <p:cNvPr id="87" name="Google Shape;87;p1"/>
          <p:cNvSpPr txBox="1"/>
          <p:nvPr/>
        </p:nvSpPr>
        <p:spPr>
          <a:xfrm>
            <a:off x="10439400" y="8877300"/>
            <a:ext cx="7206105" cy="574196"/>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none" cap="none" strike="noStrike">
                <a:solidFill>
                  <a:srgbClr val="1B2129"/>
                </a:solidFill>
                <a:latin typeface="Arial"/>
                <a:ea typeface="Arial"/>
                <a:cs typeface="Arial"/>
                <a:sym typeface="Arial"/>
              </a:rPr>
              <a:t>batir.daniel@elev.cihcahul.md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2"/>
          <p:cNvPicPr preferRelativeResize="0"/>
          <p:nvPr/>
        </p:nvPicPr>
        <p:blipFill rotWithShape="1">
          <a:blip r:embed="rId3">
            <a:alphaModFix/>
          </a:blip>
          <a:srcRect b="24456" l="9543" r="32519" t="42954"/>
          <a:stretch/>
        </p:blipFill>
        <p:spPr>
          <a:xfrm>
            <a:off x="0" y="0"/>
            <a:ext cx="18288000" cy="10287000"/>
          </a:xfrm>
          <a:prstGeom prst="rect">
            <a:avLst/>
          </a:prstGeom>
          <a:noFill/>
          <a:ln>
            <a:noFill/>
          </a:ln>
        </p:spPr>
      </p:pic>
      <p:pic>
        <p:nvPicPr>
          <p:cNvPr id="93" name="Google Shape;93;p2"/>
          <p:cNvPicPr preferRelativeResize="0"/>
          <p:nvPr/>
        </p:nvPicPr>
        <p:blipFill rotWithShape="1">
          <a:blip r:embed="rId4">
            <a:alphaModFix/>
          </a:blip>
          <a:srcRect b="0" l="0" r="0" t="0"/>
          <a:stretch/>
        </p:blipFill>
        <p:spPr>
          <a:xfrm>
            <a:off x="8350198" y="3728909"/>
            <a:ext cx="9202713" cy="4658874"/>
          </a:xfrm>
          <a:prstGeom prst="rect">
            <a:avLst/>
          </a:prstGeom>
          <a:noFill/>
          <a:ln>
            <a:noFill/>
          </a:ln>
        </p:spPr>
      </p:pic>
      <p:sp>
        <p:nvSpPr>
          <p:cNvPr id="94" name="Google Shape;94;p2"/>
          <p:cNvSpPr txBox="1"/>
          <p:nvPr/>
        </p:nvSpPr>
        <p:spPr>
          <a:xfrm>
            <a:off x="1659680" y="546822"/>
            <a:ext cx="14968641" cy="1762125"/>
          </a:xfrm>
          <a:prstGeom prst="rect">
            <a:avLst/>
          </a:prstGeom>
          <a:noFill/>
          <a:ln>
            <a:noFill/>
          </a:ln>
        </p:spPr>
        <p:txBody>
          <a:bodyPr anchorCtr="0" anchor="t" bIns="0" lIns="0" spcFirstLastPara="1" rIns="0" wrap="square" tIns="0">
            <a:spAutoFit/>
          </a:bodyPr>
          <a:lstStyle/>
          <a:p>
            <a:pPr indent="0" lvl="0" marL="0" marR="0" rtl="0" algn="ctr">
              <a:lnSpc>
                <a:spcPct val="119984"/>
              </a:lnSpc>
              <a:spcBef>
                <a:spcPts val="0"/>
              </a:spcBef>
              <a:spcAft>
                <a:spcPts val="0"/>
              </a:spcAft>
              <a:buNone/>
            </a:pPr>
            <a:r>
              <a:rPr b="1" i="0" lang="en-US" sz="3898" u="none" cap="none" strike="noStrike">
                <a:solidFill>
                  <a:srgbClr val="1B2129"/>
                </a:solidFill>
                <a:latin typeface="DM Sans"/>
                <a:ea typeface="DM Sans"/>
                <a:cs typeface="DM Sans"/>
                <a:sym typeface="DM Sans"/>
              </a:rPr>
              <a:t>Scopul analizei defectelor privind gestiunea corecta a elementelor produsului program este de a identifica si de a rezolva problemele care afecteaza managementul produsului.</a:t>
            </a:r>
            <a:endParaRPr/>
          </a:p>
        </p:txBody>
      </p:sp>
      <p:sp>
        <p:nvSpPr>
          <p:cNvPr id="95" name="Google Shape;95;p2"/>
          <p:cNvSpPr txBox="1"/>
          <p:nvPr/>
        </p:nvSpPr>
        <p:spPr>
          <a:xfrm>
            <a:off x="1940556" y="3390900"/>
            <a:ext cx="6409500" cy="5910000"/>
          </a:xfrm>
          <a:prstGeom prst="rect">
            <a:avLst/>
          </a:prstGeom>
          <a:noFill/>
          <a:ln>
            <a:noFill/>
          </a:ln>
        </p:spPr>
        <p:txBody>
          <a:bodyPr anchorCtr="0" anchor="t" bIns="0" lIns="0" spcFirstLastPara="1" rIns="0" wrap="square" tIns="0">
            <a:spAutoFit/>
          </a:bodyPr>
          <a:lstStyle/>
          <a:p>
            <a:pPr indent="0" lvl="0" marL="0" marR="0" rtl="0" algn="l">
              <a:lnSpc>
                <a:spcPct val="120014"/>
              </a:lnSpc>
              <a:spcBef>
                <a:spcPts val="0"/>
              </a:spcBef>
              <a:spcAft>
                <a:spcPts val="0"/>
              </a:spcAft>
              <a:buNone/>
            </a:pPr>
            <a:r>
              <a:rPr b="1" i="0" lang="en-US" sz="2493" u="none" cap="none" strike="noStrike">
                <a:solidFill>
                  <a:srgbClr val="1B2129"/>
                </a:solidFill>
                <a:latin typeface="DM Sans"/>
                <a:ea typeface="DM Sans"/>
                <a:cs typeface="DM Sans"/>
                <a:sym typeface="DM Sans"/>
              </a:rPr>
              <a:t>Analiza defectelor privind gestiunea corectă a elementelor produsului program are ca scop identificarea și rezolvarea problemelor care afectează managementul produsului. Prin analizarea defectelor, se pot identifica deficiențele și problemele existente în procesul de dezvoltare a produsului, astfel încât să poată fi luate măsuri pentru a îmbunătăți gestionarea produsului. Scopul final este de a crea un produs de calitate, care să satisfacă nevoile și așteptările utilizatorilor.</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3"/>
          <p:cNvPicPr preferRelativeResize="0"/>
          <p:nvPr/>
        </p:nvPicPr>
        <p:blipFill rotWithShape="1">
          <a:blip r:embed="rId3">
            <a:alphaModFix/>
          </a:blip>
          <a:srcRect b="0" l="0" r="0" t="15782"/>
          <a:stretch/>
        </p:blipFill>
        <p:spPr>
          <a:xfrm>
            <a:off x="0" y="0"/>
            <a:ext cx="18288000" cy="10287000"/>
          </a:xfrm>
          <a:prstGeom prst="rect">
            <a:avLst/>
          </a:prstGeom>
          <a:noFill/>
          <a:ln>
            <a:noFill/>
          </a:ln>
        </p:spPr>
      </p:pic>
      <p:pic>
        <p:nvPicPr>
          <p:cNvPr id="101" name="Google Shape;101;p3"/>
          <p:cNvPicPr preferRelativeResize="0"/>
          <p:nvPr/>
        </p:nvPicPr>
        <p:blipFill rotWithShape="1">
          <a:blip r:embed="rId4">
            <a:alphaModFix amt="43999"/>
          </a:blip>
          <a:srcRect b="0" l="0" r="0" t="0"/>
          <a:stretch/>
        </p:blipFill>
        <p:spPr>
          <a:xfrm>
            <a:off x="4257026" y="4363430"/>
            <a:ext cx="15039979" cy="15039979"/>
          </a:xfrm>
          <a:prstGeom prst="rect">
            <a:avLst/>
          </a:prstGeom>
          <a:noFill/>
          <a:ln>
            <a:noFill/>
          </a:ln>
        </p:spPr>
      </p:pic>
      <p:pic>
        <p:nvPicPr>
          <p:cNvPr id="102" name="Google Shape;102;p3"/>
          <p:cNvPicPr preferRelativeResize="0"/>
          <p:nvPr/>
        </p:nvPicPr>
        <p:blipFill rotWithShape="1">
          <a:blip r:embed="rId4">
            <a:alphaModFix amt="43999"/>
          </a:blip>
          <a:srcRect b="0" l="0" r="0" t="0"/>
          <a:stretch/>
        </p:blipFill>
        <p:spPr>
          <a:xfrm>
            <a:off x="-6491289" y="-7519989"/>
            <a:ext cx="15039979" cy="15039979"/>
          </a:xfrm>
          <a:prstGeom prst="rect">
            <a:avLst/>
          </a:prstGeom>
          <a:noFill/>
          <a:ln>
            <a:noFill/>
          </a:ln>
        </p:spPr>
      </p:pic>
      <p:pic>
        <p:nvPicPr>
          <p:cNvPr id="103" name="Google Shape;103;p3"/>
          <p:cNvPicPr preferRelativeResize="0"/>
          <p:nvPr/>
        </p:nvPicPr>
        <p:blipFill rotWithShape="1">
          <a:blip r:embed="rId5">
            <a:alphaModFix amt="25000"/>
          </a:blip>
          <a:srcRect b="0" l="0" r="0" t="0"/>
          <a:stretch/>
        </p:blipFill>
        <p:spPr>
          <a:xfrm rot="-5532158">
            <a:off x="12347567" y="3580652"/>
            <a:ext cx="9823467" cy="9823467"/>
          </a:xfrm>
          <a:prstGeom prst="rect">
            <a:avLst/>
          </a:prstGeom>
          <a:noFill/>
          <a:ln>
            <a:noFill/>
          </a:ln>
        </p:spPr>
      </p:pic>
      <p:pic>
        <p:nvPicPr>
          <p:cNvPr id="104" name="Google Shape;104;p3"/>
          <p:cNvPicPr preferRelativeResize="0"/>
          <p:nvPr/>
        </p:nvPicPr>
        <p:blipFill rotWithShape="1">
          <a:blip r:embed="rId6">
            <a:alphaModFix/>
          </a:blip>
          <a:srcRect b="12160" l="0" r="0" t="0"/>
          <a:stretch/>
        </p:blipFill>
        <p:spPr>
          <a:xfrm>
            <a:off x="571578" y="715785"/>
            <a:ext cx="3363849" cy="3614398"/>
          </a:xfrm>
          <a:prstGeom prst="rect">
            <a:avLst/>
          </a:prstGeom>
          <a:noFill/>
          <a:ln>
            <a:noFill/>
          </a:ln>
        </p:spPr>
      </p:pic>
      <p:sp>
        <p:nvSpPr>
          <p:cNvPr id="105" name="Google Shape;105;p3"/>
          <p:cNvSpPr txBox="1"/>
          <p:nvPr/>
        </p:nvSpPr>
        <p:spPr>
          <a:xfrm>
            <a:off x="2253503" y="526532"/>
            <a:ext cx="14324802" cy="194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400" u="none" cap="none" strike="noStrike">
                <a:solidFill>
                  <a:srgbClr val="FFFFFF"/>
                </a:solidFill>
                <a:latin typeface="DM Sans"/>
                <a:ea typeface="DM Sans"/>
                <a:cs typeface="DM Sans"/>
                <a:sym typeface="DM Sans"/>
              </a:rPr>
              <a:t>Defecte privind gestiunea elementelor produsului</a:t>
            </a:r>
            <a:endParaRPr/>
          </a:p>
        </p:txBody>
      </p:sp>
      <p:sp>
        <p:nvSpPr>
          <p:cNvPr id="106" name="Google Shape;106;p3"/>
          <p:cNvSpPr txBox="1"/>
          <p:nvPr/>
        </p:nvSpPr>
        <p:spPr>
          <a:xfrm>
            <a:off x="9144000" y="2773185"/>
            <a:ext cx="8465400" cy="6432300"/>
          </a:xfrm>
          <a:prstGeom prst="rect">
            <a:avLst/>
          </a:prstGeom>
          <a:noFill/>
          <a:ln>
            <a:noFill/>
          </a:ln>
        </p:spPr>
        <p:txBody>
          <a:bodyPr anchorCtr="0" anchor="t" bIns="0" lIns="0" spcFirstLastPara="1" rIns="0" wrap="square" tIns="0">
            <a:spAutoFit/>
          </a:bodyPr>
          <a:lstStyle/>
          <a:p>
            <a:pPr indent="0" lvl="0" marL="0" marR="0" rtl="0" algn="l">
              <a:lnSpc>
                <a:spcPct val="120053"/>
              </a:lnSpc>
              <a:spcBef>
                <a:spcPts val="0"/>
              </a:spcBef>
              <a:spcAft>
                <a:spcPts val="0"/>
              </a:spcAft>
              <a:buNone/>
            </a:pPr>
            <a:r>
              <a:rPr b="1" i="0" lang="en-US" sz="1670" u="none" cap="none" strike="noStrike">
                <a:solidFill>
                  <a:srgbClr val="FFFFFF"/>
                </a:solidFill>
                <a:latin typeface="DM Sans"/>
                <a:ea typeface="DM Sans"/>
                <a:cs typeface="DM Sans"/>
                <a:sym typeface="DM Sans"/>
              </a:rPr>
              <a:t>Defectele privind gestiunea elementelor produsului pot fi diverse și pot avea un impact negativ asupra dezvoltării și livrării produsului. Iată câteva exemple de defecte comune în gestiunea elementelor produsului:</a:t>
            </a:r>
            <a:endParaRPr sz="1200"/>
          </a:p>
          <a:p>
            <a:pPr indent="0" lvl="0" marL="0" marR="0" rtl="0" algn="l">
              <a:lnSpc>
                <a:spcPct val="119989"/>
              </a:lnSpc>
              <a:spcBef>
                <a:spcPts val="0"/>
              </a:spcBef>
              <a:spcAft>
                <a:spcPts val="0"/>
              </a:spcAft>
              <a:buNone/>
            </a:pPr>
            <a:r>
              <a:t/>
            </a:r>
            <a:endParaRPr b="1" i="0" sz="1670" u="none" cap="none" strike="noStrike">
              <a:solidFill>
                <a:srgbClr val="FFFFFF"/>
              </a:solidFill>
              <a:latin typeface="DM Sans"/>
              <a:ea typeface="DM Sans"/>
              <a:cs typeface="DM Sans"/>
              <a:sym typeface="DM Sans"/>
            </a:endParaRPr>
          </a:p>
          <a:p>
            <a:pPr indent="-189282" lvl="1" marL="403964" marR="0" rtl="0" algn="l">
              <a:lnSpc>
                <a:spcPct val="120053"/>
              </a:lnSpc>
              <a:spcBef>
                <a:spcPts val="0"/>
              </a:spcBef>
              <a:spcAft>
                <a:spcPts val="0"/>
              </a:spcAft>
              <a:buClr>
                <a:srgbClr val="FFFFFF"/>
              </a:buClr>
              <a:buSzPts val="1670"/>
              <a:buFont typeface="Arial"/>
              <a:buChar char="•"/>
            </a:pPr>
            <a:r>
              <a:rPr b="1" i="0" lang="en-US" sz="1670" u="none" cap="none" strike="noStrike">
                <a:solidFill>
                  <a:srgbClr val="FFFFFF"/>
                </a:solidFill>
                <a:latin typeface="DM Sans"/>
                <a:ea typeface="DM Sans"/>
                <a:cs typeface="DM Sans"/>
                <a:sym typeface="DM Sans"/>
              </a:rPr>
              <a:t>    Lipsa unui plan de dezvoltare a produsului: Un plan de dezvoltare bine definit este esențial pentru a asigura o gestionare corespunzătoare a produsului. Lipsa unui astfel de plan poate duce la întârzieri în dezvoltarea produsului, cheltuieli neprevăzute și probleme de calitate.</a:t>
            </a:r>
            <a:endParaRPr sz="1200"/>
          </a:p>
          <a:p>
            <a:pPr indent="0" lvl="0" marL="0" marR="0" rtl="0" algn="l">
              <a:lnSpc>
                <a:spcPct val="119989"/>
              </a:lnSpc>
              <a:spcBef>
                <a:spcPts val="0"/>
              </a:spcBef>
              <a:spcAft>
                <a:spcPts val="0"/>
              </a:spcAft>
              <a:buNone/>
            </a:pPr>
            <a:r>
              <a:t/>
            </a:r>
            <a:endParaRPr b="1" i="0" sz="1670" u="none" cap="none" strike="noStrike">
              <a:solidFill>
                <a:srgbClr val="FFFFFF"/>
              </a:solidFill>
              <a:latin typeface="DM Sans"/>
              <a:ea typeface="DM Sans"/>
              <a:cs typeface="DM Sans"/>
              <a:sym typeface="DM Sans"/>
            </a:endParaRPr>
          </a:p>
          <a:p>
            <a:pPr indent="-189282" lvl="1" marL="403964" marR="0" rtl="0" algn="l">
              <a:lnSpc>
                <a:spcPct val="120053"/>
              </a:lnSpc>
              <a:spcBef>
                <a:spcPts val="0"/>
              </a:spcBef>
              <a:spcAft>
                <a:spcPts val="0"/>
              </a:spcAft>
              <a:buClr>
                <a:srgbClr val="FFFFFF"/>
              </a:buClr>
              <a:buSzPts val="1670"/>
              <a:buFont typeface="Arial"/>
              <a:buChar char="•"/>
            </a:pPr>
            <a:r>
              <a:rPr b="1" i="0" lang="en-US" sz="1670" u="none" cap="none" strike="noStrike">
                <a:solidFill>
                  <a:srgbClr val="FFFFFF"/>
                </a:solidFill>
                <a:latin typeface="DM Sans"/>
                <a:ea typeface="DM Sans"/>
                <a:cs typeface="DM Sans"/>
                <a:sym typeface="DM Sans"/>
              </a:rPr>
              <a:t>    Deficiențe în managementul cerințelor produsului: Gestionarea necorespunzătoare a cerințelor poate duce la o serie de probleme, inclusiv specificații inexacte ale produsului, costuri suplimentare de dezvoltare și întârzieri în livrarea produsului.</a:t>
            </a:r>
            <a:endParaRPr sz="1200"/>
          </a:p>
          <a:p>
            <a:pPr indent="0" lvl="0" marL="0" marR="0" rtl="0" algn="l">
              <a:lnSpc>
                <a:spcPct val="119989"/>
              </a:lnSpc>
              <a:spcBef>
                <a:spcPts val="0"/>
              </a:spcBef>
              <a:spcAft>
                <a:spcPts val="0"/>
              </a:spcAft>
              <a:buNone/>
            </a:pPr>
            <a:r>
              <a:t/>
            </a:r>
            <a:endParaRPr b="1" i="0" sz="1670" u="none" cap="none" strike="noStrike">
              <a:solidFill>
                <a:srgbClr val="FFFFFF"/>
              </a:solidFill>
              <a:latin typeface="DM Sans"/>
              <a:ea typeface="DM Sans"/>
              <a:cs typeface="DM Sans"/>
              <a:sym typeface="DM Sans"/>
            </a:endParaRPr>
          </a:p>
          <a:p>
            <a:pPr indent="-189282" lvl="1" marL="403964" marR="0" rtl="0" algn="l">
              <a:lnSpc>
                <a:spcPct val="120053"/>
              </a:lnSpc>
              <a:spcBef>
                <a:spcPts val="0"/>
              </a:spcBef>
              <a:spcAft>
                <a:spcPts val="0"/>
              </a:spcAft>
              <a:buClr>
                <a:srgbClr val="FFFFFF"/>
              </a:buClr>
              <a:buSzPts val="1670"/>
              <a:buFont typeface="Arial"/>
              <a:buChar char="•"/>
            </a:pPr>
            <a:r>
              <a:rPr b="1" i="0" lang="en-US" sz="1670" u="none" cap="none" strike="noStrike">
                <a:solidFill>
                  <a:srgbClr val="FFFFFF"/>
                </a:solidFill>
                <a:latin typeface="DM Sans"/>
                <a:ea typeface="DM Sans"/>
                <a:cs typeface="DM Sans"/>
                <a:sym typeface="DM Sans"/>
              </a:rPr>
              <a:t>    Lipsa de coordonare între echipele de dezvoltare și de gestionare a produsului: Lipsa de comunicare între echipe poate duce la neînțelegeri și la probleme de sincronizare între dezvoltarea produsului și gestionarea acestuia.</a:t>
            </a:r>
            <a:endParaRPr sz="1200"/>
          </a:p>
          <a:p>
            <a:pPr indent="0" lvl="0" marL="0" marR="0" rtl="0" algn="l">
              <a:lnSpc>
                <a:spcPct val="119989"/>
              </a:lnSpc>
              <a:spcBef>
                <a:spcPts val="0"/>
              </a:spcBef>
              <a:spcAft>
                <a:spcPts val="0"/>
              </a:spcAft>
              <a:buNone/>
            </a:pPr>
            <a:r>
              <a:t/>
            </a:r>
            <a:endParaRPr b="1" i="0" sz="1670" u="none" cap="none" strike="noStrike">
              <a:solidFill>
                <a:srgbClr val="FFFFFF"/>
              </a:solidFill>
              <a:latin typeface="DM Sans"/>
              <a:ea typeface="DM Sans"/>
              <a:cs typeface="DM Sans"/>
              <a:sym typeface="DM Sans"/>
            </a:endParaRPr>
          </a:p>
          <a:p>
            <a:pPr indent="-189282" lvl="1" marL="403964" marR="0" rtl="0" algn="l">
              <a:lnSpc>
                <a:spcPct val="120053"/>
              </a:lnSpc>
              <a:spcBef>
                <a:spcPts val="0"/>
              </a:spcBef>
              <a:spcAft>
                <a:spcPts val="0"/>
              </a:spcAft>
              <a:buClr>
                <a:srgbClr val="FFFFFF"/>
              </a:buClr>
              <a:buSzPts val="1670"/>
              <a:buFont typeface="Arial"/>
              <a:buChar char="•"/>
            </a:pPr>
            <a:r>
              <a:rPr b="1" i="0" lang="en-US" sz="1670" u="none" cap="none" strike="noStrike">
                <a:solidFill>
                  <a:srgbClr val="FFFFFF"/>
                </a:solidFill>
                <a:latin typeface="DM Sans"/>
                <a:ea typeface="DM Sans"/>
                <a:cs typeface="DM Sans"/>
                <a:sym typeface="DM Sans"/>
              </a:rPr>
              <a:t>    Lipsa unei documentații adecvate a produsului: Documentarea este esențială pentru o gestionare adecvată a produsului. Lipsa documentației poate duce la dificultăți în înțelegerea și gestionarea produsului.</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4"/>
          <p:cNvPicPr preferRelativeResize="0"/>
          <p:nvPr/>
        </p:nvPicPr>
        <p:blipFill rotWithShape="1">
          <a:blip r:embed="rId3">
            <a:alphaModFix/>
          </a:blip>
          <a:srcRect b="21856" l="0" r="0" t="21857"/>
          <a:stretch/>
        </p:blipFill>
        <p:spPr>
          <a:xfrm>
            <a:off x="0" y="0"/>
            <a:ext cx="18288000" cy="10287000"/>
          </a:xfrm>
          <a:prstGeom prst="rect">
            <a:avLst/>
          </a:prstGeom>
          <a:noFill/>
          <a:ln>
            <a:noFill/>
          </a:ln>
        </p:spPr>
      </p:pic>
      <p:pic>
        <p:nvPicPr>
          <p:cNvPr id="112" name="Google Shape;112;p4"/>
          <p:cNvPicPr preferRelativeResize="0"/>
          <p:nvPr/>
        </p:nvPicPr>
        <p:blipFill rotWithShape="1">
          <a:blip r:embed="rId4">
            <a:alphaModFix/>
          </a:blip>
          <a:srcRect b="0" l="0" r="0" t="0"/>
          <a:stretch/>
        </p:blipFill>
        <p:spPr>
          <a:xfrm>
            <a:off x="13376267" y="5568616"/>
            <a:ext cx="9823467" cy="9823467"/>
          </a:xfrm>
          <a:prstGeom prst="rect">
            <a:avLst/>
          </a:prstGeom>
          <a:noFill/>
          <a:ln>
            <a:noFill/>
          </a:ln>
        </p:spPr>
      </p:pic>
      <p:pic>
        <p:nvPicPr>
          <p:cNvPr id="113" name="Google Shape;113;p4"/>
          <p:cNvPicPr preferRelativeResize="0"/>
          <p:nvPr/>
        </p:nvPicPr>
        <p:blipFill rotWithShape="1">
          <a:blip r:embed="rId5">
            <a:alphaModFix/>
          </a:blip>
          <a:srcRect b="0" l="0" r="0" t="0"/>
          <a:stretch/>
        </p:blipFill>
        <p:spPr>
          <a:xfrm>
            <a:off x="-6794983" y="-4911733"/>
            <a:ext cx="9823467" cy="9823467"/>
          </a:xfrm>
          <a:prstGeom prst="rect">
            <a:avLst/>
          </a:prstGeom>
          <a:noFill/>
          <a:ln>
            <a:noFill/>
          </a:ln>
        </p:spPr>
      </p:pic>
      <p:pic>
        <p:nvPicPr>
          <p:cNvPr id="114" name="Google Shape;114;p4"/>
          <p:cNvPicPr preferRelativeResize="0"/>
          <p:nvPr/>
        </p:nvPicPr>
        <p:blipFill rotWithShape="1">
          <a:blip r:embed="rId6">
            <a:alphaModFix/>
          </a:blip>
          <a:srcRect b="0" l="0" r="0" t="0"/>
          <a:stretch/>
        </p:blipFill>
        <p:spPr>
          <a:xfrm>
            <a:off x="10254045" y="3012275"/>
            <a:ext cx="6632354" cy="5695534"/>
          </a:xfrm>
          <a:prstGeom prst="rect">
            <a:avLst/>
          </a:prstGeom>
          <a:noFill/>
          <a:ln>
            <a:noFill/>
          </a:ln>
        </p:spPr>
      </p:pic>
      <p:sp>
        <p:nvSpPr>
          <p:cNvPr id="115" name="Google Shape;115;p4"/>
          <p:cNvSpPr txBox="1"/>
          <p:nvPr/>
        </p:nvSpPr>
        <p:spPr>
          <a:xfrm>
            <a:off x="2525107" y="596582"/>
            <a:ext cx="14361292" cy="778510"/>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1" i="0" lang="en-US" sz="4599" u="none" cap="none" strike="noStrike">
                <a:solidFill>
                  <a:srgbClr val="1B2129"/>
                </a:solidFill>
                <a:latin typeface="DM Sans"/>
                <a:ea typeface="DM Sans"/>
                <a:cs typeface="DM Sans"/>
                <a:sym typeface="DM Sans"/>
              </a:rPr>
              <a:t>Cauze ale defectelor de gestiune</a:t>
            </a:r>
            <a:endParaRPr/>
          </a:p>
        </p:txBody>
      </p:sp>
      <p:sp>
        <p:nvSpPr>
          <p:cNvPr id="116" name="Google Shape;116;p4"/>
          <p:cNvSpPr txBox="1"/>
          <p:nvPr/>
        </p:nvSpPr>
        <p:spPr>
          <a:xfrm>
            <a:off x="1263945" y="2316742"/>
            <a:ext cx="8441700" cy="7519500"/>
          </a:xfrm>
          <a:prstGeom prst="rect">
            <a:avLst/>
          </a:prstGeom>
          <a:noFill/>
          <a:ln>
            <a:noFill/>
          </a:ln>
        </p:spPr>
        <p:txBody>
          <a:bodyPr anchorCtr="0" anchor="t" bIns="0" lIns="0" spcFirstLastPara="1" rIns="0" wrap="square" tIns="0">
            <a:spAutoFit/>
          </a:bodyPr>
          <a:lstStyle/>
          <a:p>
            <a:pPr indent="0" lvl="0" marL="0" marR="0" rtl="0" algn="l">
              <a:lnSpc>
                <a:spcPct val="120033"/>
              </a:lnSpc>
              <a:spcBef>
                <a:spcPts val="0"/>
              </a:spcBef>
              <a:spcAft>
                <a:spcPts val="0"/>
              </a:spcAft>
              <a:buNone/>
            </a:pPr>
            <a:r>
              <a:rPr b="1" i="0" lang="en-US" sz="2161" u="none" cap="none" strike="noStrike">
                <a:solidFill>
                  <a:srgbClr val="1B2129"/>
                </a:solidFill>
                <a:latin typeface="DM Sans"/>
                <a:ea typeface="DM Sans"/>
                <a:cs typeface="DM Sans"/>
                <a:sym typeface="DM Sans"/>
              </a:rPr>
              <a:t>Defectele de gestiune pot fi cauzate de o serie de factori, printre care se numără:</a:t>
            </a:r>
            <a:endParaRPr sz="1200"/>
          </a:p>
          <a:p>
            <a:pPr indent="0" lvl="0" marL="0" marR="0" rtl="0" algn="l">
              <a:lnSpc>
                <a:spcPct val="120033"/>
              </a:lnSpc>
              <a:spcBef>
                <a:spcPts val="0"/>
              </a:spcBef>
              <a:spcAft>
                <a:spcPts val="0"/>
              </a:spcAft>
              <a:buNone/>
            </a:pPr>
            <a:r>
              <a:t/>
            </a:r>
            <a:endParaRPr b="1" i="0" sz="2161" u="none" cap="none" strike="noStrike">
              <a:solidFill>
                <a:srgbClr val="1B2129"/>
              </a:solidFill>
              <a:latin typeface="DM Sans"/>
              <a:ea typeface="DM Sans"/>
              <a:cs typeface="DM Sans"/>
              <a:sym typeface="DM Sans"/>
            </a:endParaRPr>
          </a:p>
          <a:p>
            <a:pPr indent="-242260" lvl="1" marL="509923" marR="0" rtl="0" algn="l">
              <a:lnSpc>
                <a:spcPct val="120033"/>
              </a:lnSpc>
              <a:spcBef>
                <a:spcPts val="0"/>
              </a:spcBef>
              <a:spcAft>
                <a:spcPts val="0"/>
              </a:spcAft>
              <a:buClr>
                <a:srgbClr val="1B2129"/>
              </a:buClr>
              <a:buSzPts val="2161"/>
              <a:buFont typeface="Arial"/>
              <a:buChar char="•"/>
            </a:pPr>
            <a:r>
              <a:rPr b="1" i="0" lang="en-US" sz="2161" u="none" cap="none" strike="noStrike">
                <a:solidFill>
                  <a:srgbClr val="1B2129"/>
                </a:solidFill>
                <a:latin typeface="DM Sans"/>
                <a:ea typeface="DM Sans"/>
                <a:cs typeface="DM Sans"/>
                <a:sym typeface="DM Sans"/>
              </a:rPr>
              <a:t>    Lipsa de experiență și cunoștințe: Un manager neexperimentat sau un angajat fără experiență într-un anumit domeniu poate să nu fie capabil să gestioneze eficient activitățile și resursele companiei. Lipsa de cunoștințe tehnice poate duce la erori în procesul de gestiune și la decizii inadecvate.</a:t>
            </a:r>
            <a:endParaRPr sz="1200"/>
          </a:p>
          <a:p>
            <a:pPr indent="0" lvl="0" marL="0" marR="0" rtl="0" algn="l">
              <a:lnSpc>
                <a:spcPct val="120033"/>
              </a:lnSpc>
              <a:spcBef>
                <a:spcPts val="0"/>
              </a:spcBef>
              <a:spcAft>
                <a:spcPts val="0"/>
              </a:spcAft>
              <a:buNone/>
            </a:pPr>
            <a:r>
              <a:t/>
            </a:r>
            <a:endParaRPr b="1" i="0" sz="2161" u="none" cap="none" strike="noStrike">
              <a:solidFill>
                <a:srgbClr val="1B2129"/>
              </a:solidFill>
              <a:latin typeface="DM Sans"/>
              <a:ea typeface="DM Sans"/>
              <a:cs typeface="DM Sans"/>
              <a:sym typeface="DM Sans"/>
            </a:endParaRPr>
          </a:p>
          <a:p>
            <a:pPr indent="-242260" lvl="1" marL="509923" marR="0" rtl="0" algn="l">
              <a:lnSpc>
                <a:spcPct val="120033"/>
              </a:lnSpc>
              <a:spcBef>
                <a:spcPts val="0"/>
              </a:spcBef>
              <a:spcAft>
                <a:spcPts val="0"/>
              </a:spcAft>
              <a:buClr>
                <a:srgbClr val="1B2129"/>
              </a:buClr>
              <a:buSzPts val="2161"/>
              <a:buFont typeface="Arial"/>
              <a:buChar char="•"/>
            </a:pPr>
            <a:r>
              <a:rPr b="1" i="0" lang="en-US" sz="2161" u="none" cap="none" strike="noStrike">
                <a:solidFill>
                  <a:srgbClr val="1B2129"/>
                </a:solidFill>
                <a:latin typeface="DM Sans"/>
                <a:ea typeface="DM Sans"/>
                <a:cs typeface="DM Sans"/>
                <a:sym typeface="DM Sans"/>
              </a:rPr>
              <a:t>    Comunicarea defectuoasă: Comunicarea proastă între departamente sau între angajați poate duce la pierderea de informații critice sau la o coordonare ineficientă între activitățile companiei.</a:t>
            </a:r>
            <a:endParaRPr sz="1200"/>
          </a:p>
          <a:p>
            <a:pPr indent="0" lvl="0" marL="0" marR="0" rtl="0" algn="l">
              <a:lnSpc>
                <a:spcPct val="120033"/>
              </a:lnSpc>
              <a:spcBef>
                <a:spcPts val="0"/>
              </a:spcBef>
              <a:spcAft>
                <a:spcPts val="0"/>
              </a:spcAft>
              <a:buNone/>
            </a:pPr>
            <a:r>
              <a:t/>
            </a:r>
            <a:endParaRPr b="1" i="0" sz="2161" u="none" cap="none" strike="noStrike">
              <a:solidFill>
                <a:srgbClr val="1B2129"/>
              </a:solidFill>
              <a:latin typeface="DM Sans"/>
              <a:ea typeface="DM Sans"/>
              <a:cs typeface="DM Sans"/>
              <a:sym typeface="DM Sans"/>
            </a:endParaRPr>
          </a:p>
          <a:p>
            <a:pPr indent="-242260" lvl="1" marL="509923" marR="0" rtl="0" algn="l">
              <a:lnSpc>
                <a:spcPct val="120033"/>
              </a:lnSpc>
              <a:spcBef>
                <a:spcPts val="0"/>
              </a:spcBef>
              <a:spcAft>
                <a:spcPts val="0"/>
              </a:spcAft>
              <a:buClr>
                <a:srgbClr val="1B2129"/>
              </a:buClr>
              <a:buSzPts val="2161"/>
              <a:buFont typeface="Arial"/>
              <a:buChar char="•"/>
            </a:pPr>
            <a:r>
              <a:rPr b="1" i="0" lang="en-US" sz="2161" u="none" cap="none" strike="noStrike">
                <a:solidFill>
                  <a:srgbClr val="1B2129"/>
                </a:solidFill>
                <a:latin typeface="DM Sans"/>
                <a:ea typeface="DM Sans"/>
                <a:cs typeface="DM Sans"/>
                <a:sym typeface="DM Sans"/>
              </a:rPr>
              <a:t>    Lipsa de planificare: Lipsa unui plan coerent și bine definit poate duce la lipsa de direcție și la decizii neadecvate, în timp ce planificarea inadecvată poate duce la eșecul implementării unei strategii sau a unui proiect.</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5"/>
          <p:cNvPicPr preferRelativeResize="0"/>
          <p:nvPr/>
        </p:nvPicPr>
        <p:blipFill rotWithShape="1">
          <a:blip r:embed="rId3">
            <a:alphaModFix amt="43999"/>
          </a:blip>
          <a:srcRect b="0" l="0" r="0" t="0"/>
          <a:stretch/>
        </p:blipFill>
        <p:spPr>
          <a:xfrm>
            <a:off x="4958556" y="5925469"/>
            <a:ext cx="15039979" cy="15039979"/>
          </a:xfrm>
          <a:prstGeom prst="rect">
            <a:avLst/>
          </a:prstGeom>
          <a:noFill/>
          <a:ln>
            <a:noFill/>
          </a:ln>
        </p:spPr>
      </p:pic>
      <p:pic>
        <p:nvPicPr>
          <p:cNvPr id="122" name="Google Shape;122;p5"/>
          <p:cNvPicPr preferRelativeResize="0"/>
          <p:nvPr/>
        </p:nvPicPr>
        <p:blipFill rotWithShape="1">
          <a:blip r:embed="rId3">
            <a:alphaModFix amt="43999"/>
          </a:blip>
          <a:srcRect b="0" l="0" r="0" t="0"/>
          <a:stretch/>
        </p:blipFill>
        <p:spPr>
          <a:xfrm>
            <a:off x="-6491289" y="-7519989"/>
            <a:ext cx="15039979" cy="15039979"/>
          </a:xfrm>
          <a:prstGeom prst="rect">
            <a:avLst/>
          </a:prstGeom>
          <a:noFill/>
          <a:ln>
            <a:noFill/>
          </a:ln>
        </p:spPr>
      </p:pic>
      <p:pic>
        <p:nvPicPr>
          <p:cNvPr id="123" name="Google Shape;123;p5"/>
          <p:cNvPicPr preferRelativeResize="0"/>
          <p:nvPr/>
        </p:nvPicPr>
        <p:blipFill rotWithShape="1">
          <a:blip r:embed="rId4">
            <a:alphaModFix amt="40000"/>
          </a:blip>
          <a:srcRect b="0" l="0" r="0" t="0"/>
          <a:stretch/>
        </p:blipFill>
        <p:spPr>
          <a:xfrm rot="-5532158">
            <a:off x="12552119" y="3320312"/>
            <a:ext cx="9823467" cy="9823467"/>
          </a:xfrm>
          <a:prstGeom prst="rect">
            <a:avLst/>
          </a:prstGeom>
          <a:noFill/>
          <a:ln>
            <a:noFill/>
          </a:ln>
        </p:spPr>
      </p:pic>
      <p:pic>
        <p:nvPicPr>
          <p:cNvPr id="124" name="Google Shape;124;p5"/>
          <p:cNvPicPr preferRelativeResize="0"/>
          <p:nvPr/>
        </p:nvPicPr>
        <p:blipFill rotWithShape="1">
          <a:blip r:embed="rId5">
            <a:alphaModFix/>
          </a:blip>
          <a:srcRect b="0" l="0" r="0" t="0"/>
          <a:stretch/>
        </p:blipFill>
        <p:spPr>
          <a:xfrm>
            <a:off x="9008728" y="1198695"/>
            <a:ext cx="8250572" cy="7889609"/>
          </a:xfrm>
          <a:prstGeom prst="rect">
            <a:avLst/>
          </a:prstGeom>
          <a:noFill/>
          <a:ln>
            <a:noFill/>
          </a:ln>
        </p:spPr>
      </p:pic>
      <p:sp>
        <p:nvSpPr>
          <p:cNvPr id="125" name="Google Shape;125;p5"/>
          <p:cNvSpPr txBox="1"/>
          <p:nvPr/>
        </p:nvSpPr>
        <p:spPr>
          <a:xfrm>
            <a:off x="1028700" y="639065"/>
            <a:ext cx="7253776" cy="1552575"/>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0" i="0" lang="en-US" sz="4499" u="none" cap="none" strike="noStrike">
                <a:solidFill>
                  <a:srgbClr val="1B2129"/>
                </a:solidFill>
                <a:latin typeface="DM Sans"/>
                <a:ea typeface="DM Sans"/>
                <a:cs typeface="DM Sans"/>
                <a:sym typeface="DM Sans"/>
              </a:rPr>
              <a:t> Impactul defectelor de gestiune</a:t>
            </a:r>
            <a:endParaRPr/>
          </a:p>
        </p:txBody>
      </p:sp>
      <p:sp>
        <p:nvSpPr>
          <p:cNvPr id="126" name="Google Shape;126;p5"/>
          <p:cNvSpPr txBox="1"/>
          <p:nvPr/>
        </p:nvSpPr>
        <p:spPr>
          <a:xfrm>
            <a:off x="1028700" y="2586304"/>
            <a:ext cx="7253700" cy="6833700"/>
          </a:xfrm>
          <a:prstGeom prst="rect">
            <a:avLst/>
          </a:prstGeom>
          <a:noFill/>
          <a:ln>
            <a:noFill/>
          </a:ln>
        </p:spPr>
        <p:txBody>
          <a:bodyPr anchorCtr="0" anchor="t" bIns="0" lIns="0" spcFirstLastPara="1" rIns="0" wrap="square" tIns="0">
            <a:spAutoFit/>
          </a:bodyPr>
          <a:lstStyle/>
          <a:p>
            <a:pPr indent="0" lvl="0" marL="0" marR="0" rtl="0" algn="l">
              <a:lnSpc>
                <a:spcPct val="119984"/>
              </a:lnSpc>
              <a:spcBef>
                <a:spcPts val="0"/>
              </a:spcBef>
              <a:spcAft>
                <a:spcPts val="0"/>
              </a:spcAft>
              <a:buNone/>
            </a:pPr>
            <a:r>
              <a:rPr i="0" lang="en-US" sz="2337" u="none" cap="none" strike="noStrike">
                <a:solidFill>
                  <a:srgbClr val="1B2129"/>
                </a:solidFill>
                <a:latin typeface="DM Sans"/>
                <a:ea typeface="DM Sans"/>
                <a:cs typeface="DM Sans"/>
                <a:sym typeface="DM Sans"/>
              </a:rPr>
              <a:t>Defectele de gestiune pot avea un impact semnificativ asupra unei organizații sau afaceri, iar acest impact poate fi negativ în multe moduri. Iată câteva exemple:</a:t>
            </a:r>
            <a:endParaRPr sz="1200"/>
          </a:p>
          <a:p>
            <a:pPr indent="0" lvl="0" marL="0" marR="0" rtl="0" algn="l">
              <a:lnSpc>
                <a:spcPct val="119984"/>
              </a:lnSpc>
              <a:spcBef>
                <a:spcPts val="0"/>
              </a:spcBef>
              <a:spcAft>
                <a:spcPts val="0"/>
              </a:spcAft>
              <a:buNone/>
            </a:pPr>
            <a:r>
              <a:t/>
            </a:r>
            <a:endParaRPr i="0" sz="2337" u="none" cap="none" strike="noStrike">
              <a:solidFill>
                <a:srgbClr val="1B2129"/>
              </a:solidFill>
              <a:latin typeface="DM Sans"/>
              <a:ea typeface="DM Sans"/>
              <a:cs typeface="DM Sans"/>
              <a:sym typeface="DM Sans"/>
            </a:endParaRPr>
          </a:p>
          <a:p>
            <a:pPr indent="-261211" lvl="1" marL="547821" marR="0" rtl="0" algn="l">
              <a:lnSpc>
                <a:spcPct val="119984"/>
              </a:lnSpc>
              <a:spcBef>
                <a:spcPts val="0"/>
              </a:spcBef>
              <a:spcAft>
                <a:spcPts val="0"/>
              </a:spcAft>
              <a:buClr>
                <a:srgbClr val="1B2129"/>
              </a:buClr>
              <a:buSzPts val="2337"/>
              <a:buChar char="•"/>
            </a:pPr>
            <a:r>
              <a:rPr i="0" lang="en-US" sz="2337" u="none" cap="none" strike="noStrike">
                <a:solidFill>
                  <a:srgbClr val="1B2129"/>
                </a:solidFill>
                <a:latin typeface="DM Sans"/>
                <a:ea typeface="DM Sans"/>
                <a:cs typeface="DM Sans"/>
                <a:sym typeface="DM Sans"/>
              </a:rPr>
              <a:t>    Pierderi financiare: Defectele de gestiune pot duce la pierderi financiare prin intermediul cheltuielilor inutile, plăților excesive către furnizori, investițiilor neinspirate sau pierderilor cauzate de furturi sau fraude.</a:t>
            </a:r>
            <a:endParaRPr sz="1200"/>
          </a:p>
          <a:p>
            <a:pPr indent="0" lvl="0" marL="0" marR="0" rtl="0" algn="l">
              <a:lnSpc>
                <a:spcPct val="119984"/>
              </a:lnSpc>
              <a:spcBef>
                <a:spcPts val="0"/>
              </a:spcBef>
              <a:spcAft>
                <a:spcPts val="0"/>
              </a:spcAft>
              <a:buNone/>
            </a:pPr>
            <a:r>
              <a:t/>
            </a:r>
            <a:endParaRPr i="0" sz="2337" u="none" cap="none" strike="noStrike">
              <a:solidFill>
                <a:srgbClr val="1B2129"/>
              </a:solidFill>
              <a:latin typeface="DM Sans"/>
              <a:ea typeface="DM Sans"/>
              <a:cs typeface="DM Sans"/>
              <a:sym typeface="DM Sans"/>
            </a:endParaRPr>
          </a:p>
          <a:p>
            <a:pPr indent="-261211" lvl="1" marL="547821" marR="0" rtl="0" algn="l">
              <a:lnSpc>
                <a:spcPct val="119984"/>
              </a:lnSpc>
              <a:spcBef>
                <a:spcPts val="0"/>
              </a:spcBef>
              <a:spcAft>
                <a:spcPts val="0"/>
              </a:spcAft>
              <a:buClr>
                <a:srgbClr val="1B2129"/>
              </a:buClr>
              <a:buSzPts val="2337"/>
              <a:buChar char="•"/>
            </a:pPr>
            <a:r>
              <a:rPr i="0" lang="en-US" sz="2337" u="none" cap="none" strike="noStrike">
                <a:solidFill>
                  <a:srgbClr val="1B2129"/>
                </a:solidFill>
                <a:latin typeface="DM Sans"/>
                <a:ea typeface="DM Sans"/>
                <a:cs typeface="DM Sans"/>
                <a:sym typeface="DM Sans"/>
              </a:rPr>
              <a:t>    Reducerea productivității: O gestionare defectuoasă poate reduce eficiența și productivitatea angajaților, ducând la scăderea calității produselor sau serviciilor furnizate și, în cele din urmă, la scăderea veniturilor.</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6"/>
          <p:cNvPicPr preferRelativeResize="0"/>
          <p:nvPr/>
        </p:nvPicPr>
        <p:blipFill rotWithShape="1">
          <a:blip r:embed="rId3">
            <a:alphaModFix amt="49000"/>
          </a:blip>
          <a:srcRect b="0" l="0" r="0" t="0"/>
          <a:stretch/>
        </p:blipFill>
        <p:spPr>
          <a:xfrm>
            <a:off x="-10959557" y="1685658"/>
            <a:ext cx="21973415" cy="16220375"/>
          </a:xfrm>
          <a:prstGeom prst="rect">
            <a:avLst/>
          </a:prstGeom>
          <a:noFill/>
          <a:ln>
            <a:noFill/>
          </a:ln>
        </p:spPr>
      </p:pic>
      <p:pic>
        <p:nvPicPr>
          <p:cNvPr id="132" name="Google Shape;132;p6"/>
          <p:cNvPicPr preferRelativeResize="0"/>
          <p:nvPr/>
        </p:nvPicPr>
        <p:blipFill rotWithShape="1">
          <a:blip r:embed="rId4">
            <a:alphaModFix amt="74000"/>
          </a:blip>
          <a:srcRect b="0" l="0" r="0" t="0"/>
          <a:stretch/>
        </p:blipFill>
        <p:spPr>
          <a:xfrm>
            <a:off x="10451918" y="-7310634"/>
            <a:ext cx="11636276" cy="11636276"/>
          </a:xfrm>
          <a:prstGeom prst="rect">
            <a:avLst/>
          </a:prstGeom>
          <a:noFill/>
          <a:ln>
            <a:noFill/>
          </a:ln>
        </p:spPr>
      </p:pic>
      <p:sp>
        <p:nvSpPr>
          <p:cNvPr id="133" name="Google Shape;133;p6"/>
          <p:cNvSpPr/>
          <p:nvPr/>
        </p:nvSpPr>
        <p:spPr>
          <a:xfrm>
            <a:off x="10152908" y="5954162"/>
            <a:ext cx="15149" cy="2241784"/>
          </a:xfrm>
          <a:prstGeom prst="rect">
            <a:avLst/>
          </a:prstGeom>
          <a:solidFill>
            <a:srgbClr val="F9A0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 name="Google Shape;134;p6"/>
          <p:cNvPicPr preferRelativeResize="0"/>
          <p:nvPr/>
        </p:nvPicPr>
        <p:blipFill rotWithShape="1">
          <a:blip r:embed="rId5">
            <a:alphaModFix/>
          </a:blip>
          <a:srcRect b="0" l="0" r="0" t="0"/>
          <a:stretch/>
        </p:blipFill>
        <p:spPr>
          <a:xfrm>
            <a:off x="1411837" y="2109726"/>
            <a:ext cx="6207017" cy="7688873"/>
          </a:xfrm>
          <a:prstGeom prst="rect">
            <a:avLst/>
          </a:prstGeom>
          <a:noFill/>
          <a:ln>
            <a:noFill/>
          </a:ln>
        </p:spPr>
      </p:pic>
      <p:sp>
        <p:nvSpPr>
          <p:cNvPr id="135" name="Google Shape;135;p6"/>
          <p:cNvSpPr txBox="1"/>
          <p:nvPr/>
        </p:nvSpPr>
        <p:spPr>
          <a:xfrm>
            <a:off x="4515345" y="571817"/>
            <a:ext cx="9710276" cy="828041"/>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0" i="0" lang="en-US" sz="4899" u="none" cap="none" strike="noStrike">
                <a:solidFill>
                  <a:srgbClr val="1B2129"/>
                </a:solidFill>
                <a:latin typeface="DM Sans"/>
                <a:ea typeface="DM Sans"/>
                <a:cs typeface="DM Sans"/>
                <a:sym typeface="DM Sans"/>
              </a:rPr>
              <a:t>Metode de analiza a defectelor</a:t>
            </a:r>
            <a:endParaRPr/>
          </a:p>
        </p:txBody>
      </p:sp>
      <p:sp>
        <p:nvSpPr>
          <p:cNvPr id="136" name="Google Shape;136;p6"/>
          <p:cNvSpPr txBox="1"/>
          <p:nvPr/>
        </p:nvSpPr>
        <p:spPr>
          <a:xfrm>
            <a:off x="8570455" y="2288610"/>
            <a:ext cx="8952600" cy="7331100"/>
          </a:xfrm>
          <a:prstGeom prst="rect">
            <a:avLst/>
          </a:prstGeom>
          <a:noFill/>
          <a:ln>
            <a:noFill/>
          </a:ln>
        </p:spPr>
        <p:txBody>
          <a:bodyPr anchorCtr="0" anchor="t" bIns="0" lIns="0" spcFirstLastPara="1" rIns="0" wrap="square" tIns="0">
            <a:spAutoFit/>
          </a:bodyPr>
          <a:lstStyle/>
          <a:p>
            <a:pPr indent="0" lvl="0" marL="0" marR="0" rtl="0" algn="l">
              <a:lnSpc>
                <a:spcPct val="119984"/>
              </a:lnSpc>
              <a:spcBef>
                <a:spcPts val="0"/>
              </a:spcBef>
              <a:spcAft>
                <a:spcPts val="0"/>
              </a:spcAft>
              <a:buNone/>
            </a:pPr>
            <a:r>
              <a:rPr b="1" i="0" lang="en-US" sz="2507" u="none" cap="none" strike="noStrike">
                <a:solidFill>
                  <a:srgbClr val="1B2129"/>
                </a:solidFill>
                <a:latin typeface="DM Sans"/>
                <a:ea typeface="DM Sans"/>
                <a:cs typeface="DM Sans"/>
                <a:sym typeface="DM Sans"/>
              </a:rPr>
              <a:t>Există multe metode de analiză a defectelor utilizate în diferite industrii, dar iată câteva dintre cele mai comune:</a:t>
            </a:r>
            <a:endParaRPr sz="1300"/>
          </a:p>
          <a:p>
            <a:pPr indent="0" lvl="0" marL="0" marR="0" rtl="0" algn="l">
              <a:lnSpc>
                <a:spcPct val="119984"/>
              </a:lnSpc>
              <a:spcBef>
                <a:spcPts val="0"/>
              </a:spcBef>
              <a:spcAft>
                <a:spcPts val="0"/>
              </a:spcAft>
              <a:buNone/>
            </a:pPr>
            <a:r>
              <a:t/>
            </a:r>
            <a:endParaRPr b="1" i="0" sz="2507" u="none" cap="none" strike="noStrike">
              <a:solidFill>
                <a:srgbClr val="1B2129"/>
              </a:solidFill>
              <a:latin typeface="DM Sans"/>
              <a:ea typeface="DM Sans"/>
              <a:cs typeface="DM Sans"/>
              <a:sym typeface="DM Sans"/>
            </a:endParaRPr>
          </a:p>
          <a:p>
            <a:pPr indent="-275104" lvl="1" marL="562908" marR="0" rtl="0" algn="l">
              <a:lnSpc>
                <a:spcPct val="119984"/>
              </a:lnSpc>
              <a:spcBef>
                <a:spcPts val="0"/>
              </a:spcBef>
              <a:spcAft>
                <a:spcPts val="0"/>
              </a:spcAft>
              <a:buClr>
                <a:srgbClr val="1B2129"/>
              </a:buClr>
              <a:buSzPts val="2507"/>
              <a:buFont typeface="Arial"/>
              <a:buChar char="•"/>
            </a:pPr>
            <a:r>
              <a:rPr b="1" i="0" lang="en-US" sz="2507" u="none" cap="none" strike="noStrike">
                <a:solidFill>
                  <a:srgbClr val="1B2129"/>
                </a:solidFill>
                <a:latin typeface="DM Sans"/>
                <a:ea typeface="DM Sans"/>
                <a:cs typeface="DM Sans"/>
                <a:sym typeface="DM Sans"/>
              </a:rPr>
              <a:t>    Analiza Pareto: Acesta este o tehnică de clasificare a defectelor în funcție de frecvență și impact, permițând identificarea celor mai importante probleme care trebuie abordate în primul rând.</a:t>
            </a:r>
            <a:endParaRPr sz="1300"/>
          </a:p>
          <a:p>
            <a:pPr indent="0" lvl="0" marL="0" marR="0" rtl="0" algn="l">
              <a:lnSpc>
                <a:spcPct val="119984"/>
              </a:lnSpc>
              <a:spcBef>
                <a:spcPts val="0"/>
              </a:spcBef>
              <a:spcAft>
                <a:spcPts val="0"/>
              </a:spcAft>
              <a:buNone/>
            </a:pPr>
            <a:r>
              <a:t/>
            </a:r>
            <a:endParaRPr b="1" i="0" sz="2507" u="none" cap="none" strike="noStrike">
              <a:solidFill>
                <a:srgbClr val="1B2129"/>
              </a:solidFill>
              <a:latin typeface="DM Sans"/>
              <a:ea typeface="DM Sans"/>
              <a:cs typeface="DM Sans"/>
              <a:sym typeface="DM Sans"/>
            </a:endParaRPr>
          </a:p>
          <a:p>
            <a:pPr indent="-275104" lvl="1" marL="562908" marR="0" rtl="0" algn="l">
              <a:lnSpc>
                <a:spcPct val="119984"/>
              </a:lnSpc>
              <a:spcBef>
                <a:spcPts val="0"/>
              </a:spcBef>
              <a:spcAft>
                <a:spcPts val="0"/>
              </a:spcAft>
              <a:buClr>
                <a:srgbClr val="1B2129"/>
              </a:buClr>
              <a:buSzPts val="2507"/>
              <a:buFont typeface="Arial"/>
              <a:buChar char="•"/>
            </a:pPr>
            <a:r>
              <a:rPr b="1" i="0" lang="en-US" sz="2507" u="none" cap="none" strike="noStrike">
                <a:solidFill>
                  <a:srgbClr val="1B2129"/>
                </a:solidFill>
                <a:latin typeface="DM Sans"/>
                <a:ea typeface="DM Sans"/>
                <a:cs typeface="DM Sans"/>
                <a:sym typeface="DM Sans"/>
              </a:rPr>
              <a:t>    Diagrama Ishikawa (sau diagrama cauză-efect): Aceasta este o metodă de identificare a cauzelor probabile ale unei probleme, astfel încât să poată fi luate măsuri pentru a le elimina sau a le minimiza.</a:t>
            </a:r>
            <a:endParaRPr sz="1300"/>
          </a:p>
          <a:p>
            <a:pPr indent="0" lvl="0" marL="0" marR="0" rtl="0" algn="l">
              <a:lnSpc>
                <a:spcPct val="119984"/>
              </a:lnSpc>
              <a:spcBef>
                <a:spcPts val="0"/>
              </a:spcBef>
              <a:spcAft>
                <a:spcPts val="0"/>
              </a:spcAft>
              <a:buNone/>
            </a:pPr>
            <a:r>
              <a:t/>
            </a:r>
            <a:endParaRPr b="1" i="0" sz="2507" u="none" cap="none" strike="noStrike">
              <a:solidFill>
                <a:srgbClr val="1B2129"/>
              </a:solidFill>
              <a:latin typeface="DM Sans"/>
              <a:ea typeface="DM Sans"/>
              <a:cs typeface="DM Sans"/>
              <a:sym typeface="DM Sans"/>
            </a:endParaRPr>
          </a:p>
          <a:p>
            <a:pPr indent="-275104" lvl="1" marL="562908" marR="0" rtl="0" algn="l">
              <a:lnSpc>
                <a:spcPct val="119984"/>
              </a:lnSpc>
              <a:spcBef>
                <a:spcPts val="0"/>
              </a:spcBef>
              <a:spcAft>
                <a:spcPts val="0"/>
              </a:spcAft>
              <a:buClr>
                <a:srgbClr val="1B2129"/>
              </a:buClr>
              <a:buSzPts val="2507"/>
              <a:buFont typeface="Arial"/>
              <a:buChar char="•"/>
            </a:pPr>
            <a:r>
              <a:rPr b="1" i="0" lang="en-US" sz="2507" u="none" cap="none" strike="noStrike">
                <a:solidFill>
                  <a:srgbClr val="1B2129"/>
                </a:solidFill>
                <a:latin typeface="DM Sans"/>
                <a:ea typeface="DM Sans"/>
                <a:cs typeface="DM Sans"/>
                <a:sym typeface="DM Sans"/>
              </a:rPr>
              <a:t>    Analiza celor 5 de ce: Această tehnică presupune întrebarea de ce de mai multe ori pentru a ajunge la cauza de bază a unei probleme.</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7"/>
          <p:cNvPicPr preferRelativeResize="0"/>
          <p:nvPr/>
        </p:nvPicPr>
        <p:blipFill rotWithShape="1">
          <a:blip r:embed="rId3">
            <a:alphaModFix/>
          </a:blip>
          <a:srcRect b="37769" l="42062" r="0" t="29639"/>
          <a:stretch/>
        </p:blipFill>
        <p:spPr>
          <a:xfrm>
            <a:off x="0" y="0"/>
            <a:ext cx="18288000" cy="10287000"/>
          </a:xfrm>
          <a:prstGeom prst="rect">
            <a:avLst/>
          </a:prstGeom>
          <a:noFill/>
          <a:ln>
            <a:noFill/>
          </a:ln>
        </p:spPr>
      </p:pic>
      <p:pic>
        <p:nvPicPr>
          <p:cNvPr id="142" name="Google Shape;142;p7"/>
          <p:cNvPicPr preferRelativeResize="0"/>
          <p:nvPr/>
        </p:nvPicPr>
        <p:blipFill rotWithShape="1">
          <a:blip r:embed="rId4">
            <a:alphaModFix/>
          </a:blip>
          <a:srcRect b="0" l="0" r="0" t="0"/>
          <a:stretch/>
        </p:blipFill>
        <p:spPr>
          <a:xfrm>
            <a:off x="1363737" y="2598533"/>
            <a:ext cx="6590026" cy="6590026"/>
          </a:xfrm>
          <a:prstGeom prst="rect">
            <a:avLst/>
          </a:prstGeom>
          <a:noFill/>
          <a:ln>
            <a:noFill/>
          </a:ln>
        </p:spPr>
      </p:pic>
      <p:sp>
        <p:nvSpPr>
          <p:cNvPr id="143" name="Google Shape;143;p7"/>
          <p:cNvSpPr txBox="1"/>
          <p:nvPr/>
        </p:nvSpPr>
        <p:spPr>
          <a:xfrm>
            <a:off x="3470077" y="556971"/>
            <a:ext cx="13215017" cy="2041561"/>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b="1" i="0" lang="en-US" sz="6724" u="none" cap="none" strike="noStrike">
                <a:solidFill>
                  <a:srgbClr val="1B2129"/>
                </a:solidFill>
                <a:latin typeface="DM Sans"/>
                <a:ea typeface="DM Sans"/>
                <a:cs typeface="DM Sans"/>
                <a:sym typeface="DM Sans"/>
              </a:rPr>
              <a:t>Soluționarea defectelor de gestiune</a:t>
            </a:r>
            <a:endParaRPr/>
          </a:p>
        </p:txBody>
      </p:sp>
      <p:sp>
        <p:nvSpPr>
          <p:cNvPr id="144" name="Google Shape;144;p7"/>
          <p:cNvSpPr txBox="1"/>
          <p:nvPr/>
        </p:nvSpPr>
        <p:spPr>
          <a:xfrm>
            <a:off x="8638092" y="2928125"/>
            <a:ext cx="8621100" cy="6094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1960" u="none" cap="none" strike="noStrike">
                <a:solidFill>
                  <a:srgbClr val="1B2129"/>
                </a:solidFill>
                <a:latin typeface="DM Sans"/>
                <a:ea typeface="DM Sans"/>
                <a:cs typeface="DM Sans"/>
                <a:sym typeface="DM Sans"/>
              </a:rPr>
              <a:t>Soluționarea defectelor de gestiune poate fi un proces complex și depinde în mare măsură de natura și gravitatea defectelor în cauză. Cu toate acestea, există câteva etape generale pe care le puteți urma pentru a aborda aceste probleme:</a:t>
            </a:r>
            <a:endParaRPr sz="1200"/>
          </a:p>
          <a:p>
            <a:pPr indent="0" lvl="0" marL="0" marR="0" rtl="0" algn="l">
              <a:lnSpc>
                <a:spcPct val="120000"/>
              </a:lnSpc>
              <a:spcBef>
                <a:spcPts val="0"/>
              </a:spcBef>
              <a:spcAft>
                <a:spcPts val="0"/>
              </a:spcAft>
              <a:buNone/>
            </a:pPr>
            <a:r>
              <a:t/>
            </a:r>
            <a:endParaRPr b="1" i="0" sz="1960" u="none" cap="none" strike="noStrike">
              <a:solidFill>
                <a:srgbClr val="1B2129"/>
              </a:solidFill>
              <a:latin typeface="DM Sans"/>
              <a:ea typeface="DM Sans"/>
              <a:cs typeface="DM Sans"/>
              <a:sym typeface="DM Sans"/>
            </a:endParaRPr>
          </a:p>
          <a:p>
            <a:pPr indent="-220491" lvl="1" marL="466382" marR="0" rtl="0" algn="l">
              <a:lnSpc>
                <a:spcPct val="120000"/>
              </a:lnSpc>
              <a:spcBef>
                <a:spcPts val="0"/>
              </a:spcBef>
              <a:spcAft>
                <a:spcPts val="0"/>
              </a:spcAft>
              <a:buClr>
                <a:srgbClr val="1B2129"/>
              </a:buClr>
              <a:buSzPts val="1960"/>
              <a:buFont typeface="Arial"/>
              <a:buChar char="•"/>
            </a:pPr>
            <a:r>
              <a:rPr b="1" i="0" lang="en-US" sz="1960" u="none" cap="none" strike="noStrike">
                <a:solidFill>
                  <a:srgbClr val="1B2129"/>
                </a:solidFill>
                <a:latin typeface="DM Sans"/>
                <a:ea typeface="DM Sans"/>
                <a:cs typeface="DM Sans"/>
                <a:sym typeface="DM Sans"/>
              </a:rPr>
              <a:t>    Identificarea defectelor de gestiune - trebuie să identificați cu precizie problemele de gestiune din organizația dvs. Acestea ar putea include probleme de proces, probleme de personal, probleme de tehnologie sau probleme de comunicare.</a:t>
            </a:r>
            <a:endParaRPr sz="1200"/>
          </a:p>
          <a:p>
            <a:pPr indent="0" lvl="0" marL="0" marR="0" rtl="0" algn="l">
              <a:lnSpc>
                <a:spcPct val="120000"/>
              </a:lnSpc>
              <a:spcBef>
                <a:spcPts val="0"/>
              </a:spcBef>
              <a:spcAft>
                <a:spcPts val="0"/>
              </a:spcAft>
              <a:buNone/>
            </a:pPr>
            <a:r>
              <a:t/>
            </a:r>
            <a:endParaRPr b="1" i="0" sz="1960" u="none" cap="none" strike="noStrike">
              <a:solidFill>
                <a:srgbClr val="1B2129"/>
              </a:solidFill>
              <a:latin typeface="DM Sans"/>
              <a:ea typeface="DM Sans"/>
              <a:cs typeface="DM Sans"/>
              <a:sym typeface="DM Sans"/>
            </a:endParaRPr>
          </a:p>
          <a:p>
            <a:pPr indent="-220491" lvl="1" marL="466382" marR="0" rtl="0" algn="l">
              <a:lnSpc>
                <a:spcPct val="120000"/>
              </a:lnSpc>
              <a:spcBef>
                <a:spcPts val="0"/>
              </a:spcBef>
              <a:spcAft>
                <a:spcPts val="0"/>
              </a:spcAft>
              <a:buClr>
                <a:srgbClr val="1B2129"/>
              </a:buClr>
              <a:buSzPts val="1960"/>
              <a:buFont typeface="Arial"/>
              <a:buChar char="•"/>
            </a:pPr>
            <a:r>
              <a:rPr b="1" i="0" lang="en-US" sz="1960" u="none" cap="none" strike="noStrike">
                <a:solidFill>
                  <a:srgbClr val="1B2129"/>
                </a:solidFill>
                <a:latin typeface="DM Sans"/>
                <a:ea typeface="DM Sans"/>
                <a:cs typeface="DM Sans"/>
                <a:sym typeface="DM Sans"/>
              </a:rPr>
              <a:t>    Evaluarea impactului - trebuie să evaluați impactul defectelor de gestiune asupra organizației dvs. În acest fel, puteți determina prioritatea și resursele necesare pentru a aborda problemele.</a:t>
            </a:r>
            <a:endParaRPr sz="1200"/>
          </a:p>
          <a:p>
            <a:pPr indent="0" lvl="0" marL="0" marR="0" rtl="0" algn="l">
              <a:lnSpc>
                <a:spcPct val="120000"/>
              </a:lnSpc>
              <a:spcBef>
                <a:spcPts val="0"/>
              </a:spcBef>
              <a:spcAft>
                <a:spcPts val="0"/>
              </a:spcAft>
              <a:buNone/>
            </a:pPr>
            <a:r>
              <a:t/>
            </a:r>
            <a:endParaRPr b="1" i="0" sz="1960" u="none" cap="none" strike="noStrike">
              <a:solidFill>
                <a:srgbClr val="1B2129"/>
              </a:solidFill>
              <a:latin typeface="DM Sans"/>
              <a:ea typeface="DM Sans"/>
              <a:cs typeface="DM Sans"/>
              <a:sym typeface="DM Sans"/>
            </a:endParaRPr>
          </a:p>
          <a:p>
            <a:pPr indent="-220491" lvl="1" marL="466382" marR="0" rtl="0" algn="l">
              <a:lnSpc>
                <a:spcPct val="120000"/>
              </a:lnSpc>
              <a:spcBef>
                <a:spcPts val="0"/>
              </a:spcBef>
              <a:spcAft>
                <a:spcPts val="0"/>
              </a:spcAft>
              <a:buClr>
                <a:srgbClr val="1B2129"/>
              </a:buClr>
              <a:buSzPts val="1960"/>
              <a:buFont typeface="Arial"/>
              <a:buChar char="•"/>
            </a:pPr>
            <a:r>
              <a:rPr b="1" i="0" lang="en-US" sz="1960" u="none" cap="none" strike="noStrike">
                <a:solidFill>
                  <a:srgbClr val="1B2129"/>
                </a:solidFill>
                <a:latin typeface="DM Sans"/>
                <a:ea typeface="DM Sans"/>
                <a:cs typeface="DM Sans"/>
                <a:sym typeface="DM Sans"/>
              </a:rPr>
              <a:t>    Dezvoltarea unui plan de acțiune - trebuie să dezvoltați un plan de acțiune pentru a aborda problemele de gestiune. Acest plan ar trebui să includă obiective specifice, termene și resurse necesare.</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8"/>
          <p:cNvPicPr preferRelativeResize="0"/>
          <p:nvPr/>
        </p:nvPicPr>
        <p:blipFill rotWithShape="1">
          <a:blip r:embed="rId3">
            <a:alphaModFix/>
          </a:blip>
          <a:srcRect b="24456" l="9543" r="32519" t="42954"/>
          <a:stretch/>
        </p:blipFill>
        <p:spPr>
          <a:xfrm>
            <a:off x="0" y="0"/>
            <a:ext cx="18288000" cy="10287000"/>
          </a:xfrm>
          <a:prstGeom prst="rect">
            <a:avLst/>
          </a:prstGeom>
          <a:noFill/>
          <a:ln>
            <a:noFill/>
          </a:ln>
        </p:spPr>
      </p:pic>
      <p:pic>
        <p:nvPicPr>
          <p:cNvPr id="150" name="Google Shape;150;p8"/>
          <p:cNvPicPr preferRelativeResize="0"/>
          <p:nvPr/>
        </p:nvPicPr>
        <p:blipFill rotWithShape="1">
          <a:blip r:embed="rId4">
            <a:alphaModFix/>
          </a:blip>
          <a:srcRect b="0" l="0" r="0" t="0"/>
          <a:stretch/>
        </p:blipFill>
        <p:spPr>
          <a:xfrm>
            <a:off x="10668004" y="2737739"/>
            <a:ext cx="6104290" cy="6801438"/>
          </a:xfrm>
          <a:prstGeom prst="rect">
            <a:avLst/>
          </a:prstGeom>
          <a:noFill/>
          <a:ln>
            <a:noFill/>
          </a:ln>
        </p:spPr>
      </p:pic>
      <p:sp>
        <p:nvSpPr>
          <p:cNvPr id="151" name="Google Shape;151;p8"/>
          <p:cNvSpPr txBox="1"/>
          <p:nvPr/>
        </p:nvSpPr>
        <p:spPr>
          <a:xfrm>
            <a:off x="1912963" y="444698"/>
            <a:ext cx="14462074" cy="2099541"/>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915" u="none" cap="none" strike="noStrike">
                <a:solidFill>
                  <a:srgbClr val="1B2129"/>
                </a:solidFill>
                <a:latin typeface="DM Sans"/>
                <a:ea typeface="DM Sans"/>
                <a:cs typeface="DM Sans"/>
                <a:sym typeface="DM Sans"/>
              </a:rPr>
              <a:t>Monitorizarea si imbunatatirea continua</a:t>
            </a:r>
            <a:endParaRPr/>
          </a:p>
        </p:txBody>
      </p:sp>
      <p:sp>
        <p:nvSpPr>
          <p:cNvPr id="152" name="Google Shape;152;p8"/>
          <p:cNvSpPr txBox="1"/>
          <p:nvPr/>
        </p:nvSpPr>
        <p:spPr>
          <a:xfrm>
            <a:off x="1028700" y="2815590"/>
            <a:ext cx="8345998" cy="6723586"/>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195" u="none" cap="none" strike="noStrike">
                <a:solidFill>
                  <a:srgbClr val="1B2129"/>
                </a:solidFill>
                <a:latin typeface="DM Sans"/>
                <a:ea typeface="DM Sans"/>
                <a:cs typeface="DM Sans"/>
                <a:sym typeface="DM Sans"/>
              </a:rPr>
              <a:t>Monitorizarea și îmbunătățirea continuă a unui produs software sunt esențiale pentru asigurarea performanței și satisfacției utilizatorilor. Iată câteva sugestii despre cum puteți monitoriza și îmbunătăți continuu produsul dvs. software:</a:t>
            </a:r>
            <a:endParaRPr/>
          </a:p>
          <a:p>
            <a:pPr indent="0" lvl="0" marL="0" marR="0" rtl="0" algn="l">
              <a:lnSpc>
                <a:spcPct val="120000"/>
              </a:lnSpc>
              <a:spcBef>
                <a:spcPts val="0"/>
              </a:spcBef>
              <a:spcAft>
                <a:spcPts val="0"/>
              </a:spcAft>
              <a:buNone/>
            </a:pPr>
            <a:r>
              <a:t/>
            </a:r>
            <a:endParaRPr b="1" i="0" sz="2195" u="none" cap="none" strike="noStrike">
              <a:solidFill>
                <a:srgbClr val="1B2129"/>
              </a:solidFill>
              <a:latin typeface="DM Sans"/>
              <a:ea typeface="DM Sans"/>
              <a:cs typeface="DM Sans"/>
              <a:sym typeface="DM Sans"/>
            </a:endParaRPr>
          </a:p>
          <a:p>
            <a:pPr indent="-236981" lvl="1" marL="473962" marR="0" rtl="0" algn="l">
              <a:lnSpc>
                <a:spcPct val="120000"/>
              </a:lnSpc>
              <a:spcBef>
                <a:spcPts val="0"/>
              </a:spcBef>
              <a:spcAft>
                <a:spcPts val="0"/>
              </a:spcAft>
              <a:buClr>
                <a:srgbClr val="1B2129"/>
              </a:buClr>
              <a:buSzPts val="2195"/>
              <a:buFont typeface="Arial"/>
              <a:buChar char="•"/>
            </a:pPr>
            <a:r>
              <a:rPr b="1" i="0" lang="en-US" sz="2195" u="none" cap="none" strike="noStrike">
                <a:solidFill>
                  <a:srgbClr val="1B2129"/>
                </a:solidFill>
                <a:latin typeface="DM Sans"/>
                <a:ea typeface="DM Sans"/>
                <a:cs typeface="DM Sans"/>
                <a:sym typeface="DM Sans"/>
              </a:rPr>
              <a:t>    Monitorizați performanța produsului: Utilizați instrumente de monitorizare a performanței pentru a urmări performanța produsului și pentru a identifica eventuale probleme sau îmbunătățiri care pot fi făcute. Aceste instrumente ar putea include: monitorizarea timpilor de încărcare a paginilor web, monitorizarea erorilor și a numărului de vizitatori.</a:t>
            </a:r>
            <a:endParaRPr/>
          </a:p>
          <a:p>
            <a:pPr indent="0" lvl="0" marL="0" marR="0" rtl="0" algn="l">
              <a:lnSpc>
                <a:spcPct val="120000"/>
              </a:lnSpc>
              <a:spcBef>
                <a:spcPts val="0"/>
              </a:spcBef>
              <a:spcAft>
                <a:spcPts val="0"/>
              </a:spcAft>
              <a:buNone/>
            </a:pPr>
            <a:r>
              <a:t/>
            </a:r>
            <a:endParaRPr b="1" i="0" sz="2195" u="none" cap="none" strike="noStrike">
              <a:solidFill>
                <a:srgbClr val="1B2129"/>
              </a:solidFill>
              <a:latin typeface="DM Sans"/>
              <a:ea typeface="DM Sans"/>
              <a:cs typeface="DM Sans"/>
              <a:sym typeface="DM Sans"/>
            </a:endParaRPr>
          </a:p>
          <a:p>
            <a:pPr indent="-236981" lvl="1" marL="473962" marR="0" rtl="0" algn="l">
              <a:lnSpc>
                <a:spcPct val="120000"/>
              </a:lnSpc>
              <a:spcBef>
                <a:spcPts val="0"/>
              </a:spcBef>
              <a:spcAft>
                <a:spcPts val="0"/>
              </a:spcAft>
              <a:buClr>
                <a:srgbClr val="1B2129"/>
              </a:buClr>
              <a:buSzPts val="2195"/>
              <a:buFont typeface="Arial"/>
              <a:buChar char="•"/>
            </a:pPr>
            <a:r>
              <a:rPr b="1" i="0" lang="en-US" sz="2195" u="none" cap="none" strike="noStrike">
                <a:solidFill>
                  <a:srgbClr val="1B2129"/>
                </a:solidFill>
                <a:latin typeface="DM Sans"/>
                <a:ea typeface="DM Sans"/>
                <a:cs typeface="DM Sans"/>
                <a:sym typeface="DM Sans"/>
              </a:rPr>
              <a:t>    Urmăriți feedback-ul utilizatorilor: Adunați feedback-ul utilizatorilor pentru a identifica probleme și pentru a afla ce caracteristici sau îmbunătățiri ar putea fi adăugate pentru a îmbunătăți experiența utilizatorului. Puteți aduna feedback prin intermediul sondajelor, evaluărilor și analizelor comportamentale ale utilizatorilor.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9"/>
          <p:cNvPicPr preferRelativeResize="0"/>
          <p:nvPr/>
        </p:nvPicPr>
        <p:blipFill rotWithShape="1">
          <a:blip r:embed="rId3">
            <a:alphaModFix/>
          </a:blip>
          <a:srcRect b="31747" l="0" r="0" t="30751"/>
          <a:stretch/>
        </p:blipFill>
        <p:spPr>
          <a:xfrm>
            <a:off x="0" y="0"/>
            <a:ext cx="18288000" cy="10287000"/>
          </a:xfrm>
          <a:prstGeom prst="rect">
            <a:avLst/>
          </a:prstGeom>
          <a:noFill/>
          <a:ln>
            <a:noFill/>
          </a:ln>
        </p:spPr>
      </p:pic>
      <p:pic>
        <p:nvPicPr>
          <p:cNvPr id="158" name="Google Shape;158;p9"/>
          <p:cNvPicPr preferRelativeResize="0"/>
          <p:nvPr/>
        </p:nvPicPr>
        <p:blipFill rotWithShape="1">
          <a:blip r:embed="rId4">
            <a:alphaModFix/>
          </a:blip>
          <a:srcRect b="0" l="0" r="0" t="0"/>
          <a:stretch/>
        </p:blipFill>
        <p:spPr>
          <a:xfrm>
            <a:off x="-11446773" y="1912708"/>
            <a:ext cx="17459319" cy="17459319"/>
          </a:xfrm>
          <a:prstGeom prst="rect">
            <a:avLst/>
          </a:prstGeom>
          <a:noFill/>
          <a:ln>
            <a:noFill/>
          </a:ln>
        </p:spPr>
      </p:pic>
      <p:pic>
        <p:nvPicPr>
          <p:cNvPr id="159" name="Google Shape;159;p9"/>
          <p:cNvPicPr preferRelativeResize="0"/>
          <p:nvPr/>
        </p:nvPicPr>
        <p:blipFill rotWithShape="1">
          <a:blip r:embed="rId5">
            <a:alphaModFix amt="77000"/>
          </a:blip>
          <a:srcRect b="0" l="0" r="0" t="0"/>
          <a:stretch/>
        </p:blipFill>
        <p:spPr>
          <a:xfrm>
            <a:off x="11854780" y="-6372176"/>
            <a:ext cx="11190251" cy="11190251"/>
          </a:xfrm>
          <a:prstGeom prst="rect">
            <a:avLst/>
          </a:prstGeom>
          <a:noFill/>
          <a:ln>
            <a:noFill/>
          </a:ln>
        </p:spPr>
      </p:pic>
      <p:pic>
        <p:nvPicPr>
          <p:cNvPr id="160" name="Google Shape;160;p9"/>
          <p:cNvPicPr preferRelativeResize="0"/>
          <p:nvPr/>
        </p:nvPicPr>
        <p:blipFill rotWithShape="1">
          <a:blip r:embed="rId6">
            <a:alphaModFix amt="77000"/>
          </a:blip>
          <a:srcRect b="0" l="0" r="0" t="0"/>
          <a:stretch/>
        </p:blipFill>
        <p:spPr>
          <a:xfrm>
            <a:off x="15493601" y="-214108"/>
            <a:ext cx="8537002" cy="8537002"/>
          </a:xfrm>
          <a:prstGeom prst="rect">
            <a:avLst/>
          </a:prstGeom>
          <a:noFill/>
          <a:ln>
            <a:noFill/>
          </a:ln>
        </p:spPr>
      </p:pic>
      <p:sp>
        <p:nvSpPr>
          <p:cNvPr id="161" name="Google Shape;161;p9"/>
          <p:cNvSpPr txBox="1"/>
          <p:nvPr/>
        </p:nvSpPr>
        <p:spPr>
          <a:xfrm>
            <a:off x="7088620" y="1410027"/>
            <a:ext cx="8826300" cy="7535100"/>
          </a:xfrm>
          <a:prstGeom prst="rect">
            <a:avLst/>
          </a:prstGeom>
          <a:noFill/>
          <a:ln>
            <a:noFill/>
          </a:ln>
        </p:spPr>
        <p:txBody>
          <a:bodyPr anchorCtr="0" anchor="t" bIns="0" lIns="0" spcFirstLastPara="1" rIns="0" wrap="square" tIns="0">
            <a:spAutoFit/>
          </a:bodyPr>
          <a:lstStyle/>
          <a:p>
            <a:pPr indent="0" lvl="0" marL="0" marR="0" rtl="0" algn="ctr">
              <a:lnSpc>
                <a:spcPct val="140023"/>
              </a:lnSpc>
              <a:spcBef>
                <a:spcPts val="0"/>
              </a:spcBef>
              <a:spcAft>
                <a:spcPts val="0"/>
              </a:spcAft>
              <a:buNone/>
            </a:pPr>
            <a:r>
              <a:rPr b="0" i="0" lang="en-US" sz="3263" u="none" cap="none" strike="noStrike">
                <a:solidFill>
                  <a:srgbClr val="FFFFFF"/>
                </a:solidFill>
                <a:latin typeface="DM Sans"/>
                <a:ea typeface="DM Sans"/>
                <a:cs typeface="DM Sans"/>
                <a:sym typeface="DM Sans"/>
              </a:rPr>
              <a:t>În concluzie, o gestiune corectă a elementelor produsului este esențială pentru succesul și durabilitatea unei companii. Aceasta poate ajuta compania să se diferențieze de concurență, să își maximizeze profitabilitatea, să își reducă costurile și să își îmbunătățească eficiența în producție. Prin urmare, companiile ar trebui să investească într-o gestionare eficientă a elementelor produsului și să își aloce resursele necesare pentru a îmbunătăți continuu acest aspect.</a:t>
            </a:r>
            <a:endParaRPr sz="1200"/>
          </a:p>
        </p:txBody>
      </p:sp>
      <p:pic>
        <p:nvPicPr>
          <p:cNvPr id="162" name="Google Shape;162;p9"/>
          <p:cNvPicPr preferRelativeResize="0"/>
          <p:nvPr/>
        </p:nvPicPr>
        <p:blipFill rotWithShape="1">
          <a:blip r:embed="rId7">
            <a:alphaModFix/>
          </a:blip>
          <a:srcRect b="0" l="0" r="0" t="0"/>
          <a:stretch/>
        </p:blipFill>
        <p:spPr>
          <a:xfrm>
            <a:off x="1028700" y="2205198"/>
            <a:ext cx="5325592" cy="65244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